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0" r:id="rId1"/>
  </p:sldMasterIdLst>
  <p:sldIdLst>
    <p:sldId id="256" r:id="rId2"/>
    <p:sldId id="257" r:id="rId3"/>
    <p:sldId id="258" r:id="rId4"/>
    <p:sldId id="293" r:id="rId5"/>
    <p:sldId id="297" r:id="rId6"/>
    <p:sldId id="259" r:id="rId7"/>
    <p:sldId id="260" r:id="rId8"/>
    <p:sldId id="294" r:id="rId9"/>
    <p:sldId id="286" r:id="rId10"/>
    <p:sldId id="290" r:id="rId11"/>
    <p:sldId id="291" r:id="rId12"/>
    <p:sldId id="295" r:id="rId13"/>
    <p:sldId id="296" r:id="rId14"/>
    <p:sldId id="261" r:id="rId15"/>
    <p:sldId id="262" r:id="rId16"/>
    <p:sldId id="282" r:id="rId17"/>
    <p:sldId id="284" r:id="rId18"/>
    <p:sldId id="283" r:id="rId19"/>
    <p:sldId id="264" r:id="rId20"/>
    <p:sldId id="285" r:id="rId21"/>
    <p:sldId id="266" r:id="rId22"/>
    <p:sldId id="287" r:id="rId23"/>
    <p:sldId id="276" r:id="rId24"/>
    <p:sldId id="288" r:id="rId25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성욱" initials="이성" lastIdx="1" clrIdx="0">
    <p:extLst>
      <p:ext uri="{19B8F6BF-5375-455C-9EA6-DF929625EA0E}">
        <p15:presenceInfo xmlns:p15="http://schemas.microsoft.com/office/powerpoint/2012/main" userId="61d3f4d353a06a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6T21:13:45.489" idx="1">
    <p:pos x="7631" y="149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8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669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9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1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52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0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39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83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37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50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6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6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6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3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9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44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4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926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4337050" y="1766570"/>
            <a:ext cx="3284220" cy="104139"/>
            <a:chOff x="4337050" y="1766570"/>
            <a:chExt cx="3284220" cy="104139"/>
          </a:xfrm>
        </p:grpSpPr>
        <p:sp>
          <p:nvSpPr>
            <p:cNvPr id="14" name="object 14"/>
            <p:cNvSpPr/>
            <p:nvPr/>
          </p:nvSpPr>
          <p:spPr>
            <a:xfrm>
              <a:off x="4338320" y="1818640"/>
              <a:ext cx="3275329" cy="0"/>
            </a:xfrm>
            <a:custGeom>
              <a:avLst/>
              <a:gdLst/>
              <a:ahLst/>
              <a:cxnLst/>
              <a:rect l="l" t="t" r="r" b="b"/>
              <a:pathLst>
                <a:path w="3275329">
                  <a:moveTo>
                    <a:pt x="0" y="0"/>
                  </a:moveTo>
                  <a:lnTo>
                    <a:pt x="327532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43400" y="1772920"/>
              <a:ext cx="640080" cy="50800"/>
            </a:xfrm>
            <a:custGeom>
              <a:avLst/>
              <a:gdLst/>
              <a:ahLst/>
              <a:cxnLst/>
              <a:rect l="l" t="t" r="r" b="b"/>
              <a:pathLst>
                <a:path w="640079" h="50800">
                  <a:moveTo>
                    <a:pt x="640079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640079" y="50800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43400" y="1772920"/>
              <a:ext cx="640080" cy="50800"/>
            </a:xfrm>
            <a:custGeom>
              <a:avLst/>
              <a:gdLst/>
              <a:ahLst/>
              <a:cxnLst/>
              <a:rect l="l" t="t" r="r" b="b"/>
              <a:pathLst>
                <a:path w="640079" h="50800">
                  <a:moveTo>
                    <a:pt x="0" y="50800"/>
                  </a:moveTo>
                  <a:lnTo>
                    <a:pt x="640079" y="50800"/>
                  </a:lnTo>
                  <a:lnTo>
                    <a:pt x="640079" y="0"/>
                  </a:lnTo>
                  <a:lnTo>
                    <a:pt x="0" y="0"/>
                  </a:lnTo>
                  <a:lnTo>
                    <a:pt x="0" y="50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85000" y="1813560"/>
              <a:ext cx="629920" cy="50800"/>
            </a:xfrm>
            <a:custGeom>
              <a:avLst/>
              <a:gdLst/>
              <a:ahLst/>
              <a:cxnLst/>
              <a:rect l="l" t="t" r="r" b="b"/>
              <a:pathLst>
                <a:path w="629920" h="50800">
                  <a:moveTo>
                    <a:pt x="62992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629920" y="50800"/>
                  </a:lnTo>
                  <a:lnTo>
                    <a:pt x="629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5000" y="1813560"/>
              <a:ext cx="629920" cy="50800"/>
            </a:xfrm>
            <a:custGeom>
              <a:avLst/>
              <a:gdLst/>
              <a:ahLst/>
              <a:cxnLst/>
              <a:rect l="l" t="t" r="r" b="b"/>
              <a:pathLst>
                <a:path w="629920" h="50800">
                  <a:moveTo>
                    <a:pt x="0" y="50800"/>
                  </a:moveTo>
                  <a:lnTo>
                    <a:pt x="629920" y="50800"/>
                  </a:lnTo>
                  <a:lnTo>
                    <a:pt x="629920" y="0"/>
                  </a:lnTo>
                  <a:lnTo>
                    <a:pt x="0" y="0"/>
                  </a:lnTo>
                  <a:lnTo>
                    <a:pt x="0" y="50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D3FB8A-7871-483C-9B24-EBEE8E5F5D30}"/>
              </a:ext>
            </a:extLst>
          </p:cNvPr>
          <p:cNvSpPr txBox="1"/>
          <p:nvPr/>
        </p:nvSpPr>
        <p:spPr>
          <a:xfrm>
            <a:off x="5767992" y="1360562"/>
            <a:ext cx="2278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2020 DATA SCIENCE PROJECT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55B1D-119D-477A-B420-402881072CD3}"/>
              </a:ext>
            </a:extLst>
          </p:cNvPr>
          <p:cNvSpPr txBox="1"/>
          <p:nvPr/>
        </p:nvSpPr>
        <p:spPr>
          <a:xfrm>
            <a:off x="4534787" y="2514599"/>
            <a:ext cx="3275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DS Term Project Final Presentation</a:t>
            </a:r>
            <a:endParaRPr lang="ko-KR" altLang="en-US" sz="3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7032B7-9C0B-4D6A-9332-362723DF85FE}"/>
              </a:ext>
            </a:extLst>
          </p:cNvPr>
          <p:cNvSpPr txBox="1"/>
          <p:nvPr/>
        </p:nvSpPr>
        <p:spPr>
          <a:xfrm>
            <a:off x="5613336" y="3996674"/>
            <a:ext cx="90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TEAM1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64AB1-E20B-4452-90DE-3136281E78AB}"/>
              </a:ext>
            </a:extLst>
          </p:cNvPr>
          <p:cNvSpPr txBox="1"/>
          <p:nvPr/>
        </p:nvSpPr>
        <p:spPr>
          <a:xfrm>
            <a:off x="5226718" y="465123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201433701 </a:t>
            </a:r>
            <a:r>
              <a:rPr lang="ko-KR" altLang="en-US" sz="1600" dirty="0"/>
              <a:t>이성욱</a:t>
            </a:r>
            <a:endParaRPr lang="en-US" altLang="ko-KR" sz="1600" dirty="0"/>
          </a:p>
          <a:p>
            <a:r>
              <a:rPr lang="en-US" altLang="ko-KR" sz="1600" dirty="0"/>
              <a:t>201433268 </a:t>
            </a:r>
            <a:r>
              <a:rPr lang="ko-KR" altLang="en-US" sz="1600" dirty="0" err="1"/>
              <a:t>박헌태</a:t>
            </a:r>
            <a:endParaRPr lang="en-US" altLang="ko-KR" sz="1600" dirty="0"/>
          </a:p>
          <a:p>
            <a:r>
              <a:rPr lang="en-US" altLang="ko-KR" sz="1600" dirty="0"/>
              <a:t>201533308 </a:t>
            </a:r>
            <a:r>
              <a:rPr lang="ko-KR" altLang="en-US" sz="1600" dirty="0" err="1"/>
              <a:t>이찬하</a:t>
            </a:r>
            <a:endParaRPr lang="en-US" altLang="ko-KR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865F4F-E2A1-4077-A2B8-ABA389D6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7" y="2819400"/>
            <a:ext cx="5486400" cy="388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5301D1-99BA-45B5-9F92-292500C6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15" y="2819400"/>
            <a:ext cx="5019675" cy="159067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BA7513-80DA-4244-A114-79B016EBD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8" y="1387425"/>
            <a:ext cx="9221487" cy="13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1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18AAEF-B189-47B1-9C62-64F2ED0E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4" y="1398148"/>
            <a:ext cx="5137946" cy="50241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5DF924-B0D8-47B3-9670-0EB0DAC1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8148"/>
            <a:ext cx="5486400" cy="50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AFFFC8-4885-4451-BC1A-E4B7F8D28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98" y="1575802"/>
            <a:ext cx="5303501" cy="4672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E96896-159E-4B12-9E04-73D086DD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5802"/>
            <a:ext cx="5532101" cy="4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6FEDF-6FE6-44FA-B3DC-1A86889FE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7" y="1387425"/>
            <a:ext cx="9678751" cy="112410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49F8FE9-D134-4A6A-B93F-A0890415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4" y="2590800"/>
            <a:ext cx="9646543" cy="40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8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733800" y="4295550"/>
            <a:ext cx="1413764" cy="1413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9434" y="4495707"/>
            <a:ext cx="1676285" cy="1013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907912" y="4722898"/>
            <a:ext cx="541020" cy="469900"/>
            <a:chOff x="2569210" y="4966970"/>
            <a:chExt cx="541020" cy="469900"/>
          </a:xfrm>
        </p:grpSpPr>
        <p:sp>
          <p:nvSpPr>
            <p:cNvPr id="10" name="object 10"/>
            <p:cNvSpPr/>
            <p:nvPr/>
          </p:nvSpPr>
          <p:spPr>
            <a:xfrm>
              <a:off x="2575560" y="4973320"/>
              <a:ext cx="528320" cy="457200"/>
            </a:xfrm>
            <a:custGeom>
              <a:avLst/>
              <a:gdLst/>
              <a:ahLst/>
              <a:cxnLst/>
              <a:rect l="l" t="t" r="r" b="b"/>
              <a:pathLst>
                <a:path w="528319" h="457200">
                  <a:moveTo>
                    <a:pt x="274446" y="0"/>
                  </a:moveTo>
                  <a:lnTo>
                    <a:pt x="274446" y="114299"/>
                  </a:lnTo>
                  <a:lnTo>
                    <a:pt x="0" y="114299"/>
                  </a:lnTo>
                  <a:lnTo>
                    <a:pt x="0" y="342899"/>
                  </a:lnTo>
                  <a:lnTo>
                    <a:pt x="274446" y="342899"/>
                  </a:lnTo>
                  <a:lnTo>
                    <a:pt x="274446" y="457199"/>
                  </a:lnTo>
                  <a:lnTo>
                    <a:pt x="528319" y="228599"/>
                  </a:lnTo>
                  <a:lnTo>
                    <a:pt x="2744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5560" y="4973320"/>
              <a:ext cx="528320" cy="457200"/>
            </a:xfrm>
            <a:custGeom>
              <a:avLst/>
              <a:gdLst/>
              <a:ahLst/>
              <a:cxnLst/>
              <a:rect l="l" t="t" r="r" b="b"/>
              <a:pathLst>
                <a:path w="528319" h="457200">
                  <a:moveTo>
                    <a:pt x="0" y="114299"/>
                  </a:moveTo>
                  <a:lnTo>
                    <a:pt x="274446" y="114299"/>
                  </a:lnTo>
                  <a:lnTo>
                    <a:pt x="274446" y="0"/>
                  </a:lnTo>
                  <a:lnTo>
                    <a:pt x="528319" y="228599"/>
                  </a:lnTo>
                  <a:lnTo>
                    <a:pt x="274446" y="457199"/>
                  </a:lnTo>
                  <a:lnTo>
                    <a:pt x="274446" y="342899"/>
                  </a:lnTo>
                  <a:lnTo>
                    <a:pt x="0" y="342899"/>
                  </a:lnTo>
                  <a:lnTo>
                    <a:pt x="0" y="11429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99496" y="5777583"/>
            <a:ext cx="12820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Categorical</a:t>
            </a:r>
            <a:r>
              <a:rPr sz="1200" b="1" spc="70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Value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4610" y="5777582"/>
            <a:ext cx="10883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Numeric</a:t>
            </a:r>
            <a:r>
              <a:rPr sz="1200" b="1" spc="65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Value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3758" y="5815772"/>
            <a:ext cx="5060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Before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05950" y="5810883"/>
            <a:ext cx="400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75" dirty="0">
                <a:latin typeface="Arial"/>
                <a:cs typeface="Arial"/>
              </a:rPr>
              <a:t>ft</a:t>
            </a:r>
            <a:r>
              <a:rPr sz="1200" b="1" spc="-35" dirty="0">
                <a:latin typeface="Arial"/>
                <a:cs typeface="Arial"/>
              </a:rPr>
              <a:t>e</a:t>
            </a:r>
            <a:r>
              <a:rPr sz="1200" b="1" spc="5" dirty="0">
                <a:latin typeface="Arial"/>
                <a:cs typeface="Arial"/>
              </a:rPr>
              <a:t>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46C7D4-1CBD-4F5E-92F2-125361D144FD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84192-5B61-4357-AB77-15AB9C3EBD0F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87ABA-7025-41C4-840E-AAC338E97167}"/>
              </a:ext>
            </a:extLst>
          </p:cNvPr>
          <p:cNvSpPr txBox="1"/>
          <p:nvPr/>
        </p:nvSpPr>
        <p:spPr>
          <a:xfrm>
            <a:off x="1832758" y="1917785"/>
            <a:ext cx="25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Label Encoding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FA76FF-0D74-45F8-8735-FA04A84E41CC}"/>
              </a:ext>
            </a:extLst>
          </p:cNvPr>
          <p:cNvSpPr txBox="1"/>
          <p:nvPr/>
        </p:nvSpPr>
        <p:spPr>
          <a:xfrm>
            <a:off x="8077200" y="1917785"/>
            <a:ext cx="2282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Data Scaling</a:t>
            </a:r>
            <a:endParaRPr lang="ko-KR" altLang="en-US" sz="2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664ACB-50CD-4E1B-9E78-3B9D1931A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8" t="7921" r="72963" b="6877"/>
          <a:stretch/>
        </p:blipFill>
        <p:spPr>
          <a:xfrm>
            <a:off x="6144650" y="2435868"/>
            <a:ext cx="1284313" cy="32918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99768D-5475-42BF-A802-2C7877E49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0" t="7403" r="8897" b="6871"/>
          <a:stretch/>
        </p:blipFill>
        <p:spPr>
          <a:xfrm>
            <a:off x="7467600" y="2435868"/>
            <a:ext cx="4536080" cy="329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FAFC7A-2A52-44DB-AEB3-795C8F541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813515"/>
            <a:ext cx="5081729" cy="14137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166D7-4DF2-45C3-A67D-0457432B416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B1CCC-05A5-4664-9832-8FE7B04388B4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Data Analysis</a:t>
            </a:r>
            <a:endParaRPr lang="ko-KR" altLang="en-US" sz="2000" dirty="0"/>
          </a:p>
        </p:txBody>
      </p:sp>
      <p:sp>
        <p:nvSpPr>
          <p:cNvPr id="26" name="object 26"/>
          <p:cNvSpPr/>
          <p:nvPr/>
        </p:nvSpPr>
        <p:spPr>
          <a:xfrm>
            <a:off x="1167763" y="3303209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C002F0C3-83BA-45F9-82A8-463DDE818A53}"/>
              </a:ext>
            </a:extLst>
          </p:cNvPr>
          <p:cNvSpPr/>
          <p:nvPr/>
        </p:nvSpPr>
        <p:spPr>
          <a:xfrm>
            <a:off x="1167763" y="5360660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27D7A917-5FD2-427F-A697-77DEED871E3A}"/>
              </a:ext>
            </a:extLst>
          </p:cNvPr>
          <p:cNvSpPr/>
          <p:nvPr/>
        </p:nvSpPr>
        <p:spPr>
          <a:xfrm>
            <a:off x="7305649" y="3288440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5190E126-37D1-4A16-B9FF-95EE322D44B4}"/>
              </a:ext>
            </a:extLst>
          </p:cNvPr>
          <p:cNvSpPr/>
          <p:nvPr/>
        </p:nvSpPr>
        <p:spPr>
          <a:xfrm>
            <a:off x="7239000" y="5341343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B4742D-3DE3-4448-8F06-7244C713CBB6}"/>
              </a:ext>
            </a:extLst>
          </p:cNvPr>
          <p:cNvSpPr txBox="1"/>
          <p:nvPr/>
        </p:nvSpPr>
        <p:spPr>
          <a:xfrm>
            <a:off x="1983986" y="2284347"/>
            <a:ext cx="205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C9EE44-EC5F-4CBF-BDCC-A86B8F415A29}"/>
              </a:ext>
            </a:extLst>
          </p:cNvPr>
          <p:cNvSpPr txBox="1"/>
          <p:nvPr/>
        </p:nvSpPr>
        <p:spPr>
          <a:xfrm>
            <a:off x="1983986" y="4341799"/>
            <a:ext cx="226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97761-5487-46DD-A7DC-938E1282448E}"/>
              </a:ext>
            </a:extLst>
          </p:cNvPr>
          <p:cNvSpPr txBox="1"/>
          <p:nvPr/>
        </p:nvSpPr>
        <p:spPr>
          <a:xfrm>
            <a:off x="8267302" y="2286445"/>
            <a:ext cx="205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E2F789-E38D-4C5D-9D4F-F3EDBC3361AD}"/>
              </a:ext>
            </a:extLst>
          </p:cNvPr>
          <p:cNvSpPr txBox="1"/>
          <p:nvPr/>
        </p:nvSpPr>
        <p:spPr>
          <a:xfrm>
            <a:off x="8298518" y="4341799"/>
            <a:ext cx="20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C407C-4BD8-4E7B-B3C6-61EBC51B26B4}"/>
              </a:ext>
            </a:extLst>
          </p:cNvPr>
          <p:cNvSpPr txBox="1"/>
          <p:nvPr/>
        </p:nvSpPr>
        <p:spPr>
          <a:xfrm>
            <a:off x="313331" y="1156547"/>
            <a:ext cx="425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Random Forest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EC48B9-AC43-4640-A9A0-25F4AC59B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4629"/>
            <a:ext cx="6147509" cy="171002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9D4B9CD-752F-4D2E-AD47-F2880E09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" y="2736145"/>
            <a:ext cx="6147510" cy="157841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AEEC1C4-79E8-44BE-967D-A8930118C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85" y="4758480"/>
            <a:ext cx="5950715" cy="171002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4E792D-861A-4CD0-A887-9F2C290ED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85" y="2736145"/>
            <a:ext cx="5798315" cy="162870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E5C23CB-3058-4376-BBE6-083A71CA9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" y="1538445"/>
            <a:ext cx="3934819" cy="764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166D7-4DF2-45C3-A67D-0457432B416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B1CCC-05A5-4664-9832-8FE7B04388B4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Data Analysis</a:t>
            </a:r>
            <a:endParaRPr lang="ko-KR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B4742D-3DE3-4448-8F06-7244C713CBB6}"/>
              </a:ext>
            </a:extLst>
          </p:cNvPr>
          <p:cNvSpPr txBox="1"/>
          <p:nvPr/>
        </p:nvSpPr>
        <p:spPr>
          <a:xfrm>
            <a:off x="1983986" y="2284347"/>
            <a:ext cx="22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C9EE44-EC5F-4CBF-BDCC-A86B8F415A29}"/>
              </a:ext>
            </a:extLst>
          </p:cNvPr>
          <p:cNvSpPr txBox="1"/>
          <p:nvPr/>
        </p:nvSpPr>
        <p:spPr>
          <a:xfrm>
            <a:off x="1983986" y="4341799"/>
            <a:ext cx="228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97761-5487-46DD-A7DC-938E1282448E}"/>
              </a:ext>
            </a:extLst>
          </p:cNvPr>
          <p:cNvSpPr txBox="1"/>
          <p:nvPr/>
        </p:nvSpPr>
        <p:spPr>
          <a:xfrm>
            <a:off x="8267302" y="2286445"/>
            <a:ext cx="240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E2F789-E38D-4C5D-9D4F-F3EDBC3361AD}"/>
              </a:ext>
            </a:extLst>
          </p:cNvPr>
          <p:cNvSpPr txBox="1"/>
          <p:nvPr/>
        </p:nvSpPr>
        <p:spPr>
          <a:xfrm>
            <a:off x="8298518" y="4341799"/>
            <a:ext cx="221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C407C-4BD8-4E7B-B3C6-61EBC51B26B4}"/>
              </a:ext>
            </a:extLst>
          </p:cNvPr>
          <p:cNvSpPr txBox="1"/>
          <p:nvPr/>
        </p:nvSpPr>
        <p:spPr>
          <a:xfrm>
            <a:off x="313331" y="1156547"/>
            <a:ext cx="425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26" name="object 26"/>
          <p:cNvSpPr/>
          <p:nvPr/>
        </p:nvSpPr>
        <p:spPr>
          <a:xfrm>
            <a:off x="1162087" y="3288440"/>
            <a:ext cx="666713" cy="237576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C002F0C3-83BA-45F9-82A8-463DDE818A53}"/>
              </a:ext>
            </a:extLst>
          </p:cNvPr>
          <p:cNvSpPr/>
          <p:nvPr/>
        </p:nvSpPr>
        <p:spPr>
          <a:xfrm>
            <a:off x="1162087" y="5284867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27D7A917-5FD2-427F-A697-77DEED871E3A}"/>
              </a:ext>
            </a:extLst>
          </p:cNvPr>
          <p:cNvSpPr/>
          <p:nvPr/>
        </p:nvSpPr>
        <p:spPr>
          <a:xfrm>
            <a:off x="7239001" y="3288440"/>
            <a:ext cx="683580" cy="237576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5190E126-37D1-4A16-B9FF-95EE322D44B4}"/>
              </a:ext>
            </a:extLst>
          </p:cNvPr>
          <p:cNvSpPr/>
          <p:nvPr/>
        </p:nvSpPr>
        <p:spPr>
          <a:xfrm>
            <a:off x="7217913" y="5329912"/>
            <a:ext cx="704667" cy="168315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943CC37-34F0-4CD7-AA40-EE1964E10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" y="4767343"/>
            <a:ext cx="6071713" cy="186822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E24831-B51E-4C99-9BC3-B6B61958E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" y="2653679"/>
            <a:ext cx="5971957" cy="167722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32DA69A-B000-4CA1-B004-2B4588B79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22" y="4770485"/>
            <a:ext cx="5971958" cy="1867539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57F7CD5-5B3D-468C-B7C3-2FEAAC978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84" y="2634234"/>
            <a:ext cx="6113215" cy="1744197"/>
          </a:xfrm>
          <a:prstGeom prst="rect">
            <a:avLst/>
          </a:prstGeom>
        </p:spPr>
      </p:pic>
      <p:pic>
        <p:nvPicPr>
          <p:cNvPr id="16" name="그림 15" descr="텍스트, 장치, 시계, 측정기이(가) 표시된 사진&#10;&#10;자동 생성된 설명">
            <a:extLst>
              <a:ext uri="{FF2B5EF4-FFF2-40B4-BE49-F238E27FC236}">
                <a16:creationId xmlns:a16="http://schemas.microsoft.com/office/drawing/2014/main" id="{5080C153-61B6-459E-8F3C-28288050F6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" y="1571736"/>
            <a:ext cx="5325469" cy="7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166D7-4DF2-45C3-A67D-0457432B416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B1CCC-05A5-4664-9832-8FE7B04388B4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Data Analysis</a:t>
            </a:r>
            <a:endParaRPr lang="ko-KR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B4742D-3DE3-4448-8F06-7244C713CBB6}"/>
              </a:ext>
            </a:extLst>
          </p:cNvPr>
          <p:cNvSpPr txBox="1"/>
          <p:nvPr/>
        </p:nvSpPr>
        <p:spPr>
          <a:xfrm>
            <a:off x="1983986" y="2284347"/>
            <a:ext cx="213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C9EE44-EC5F-4CBF-BDCC-A86B8F415A29}"/>
              </a:ext>
            </a:extLst>
          </p:cNvPr>
          <p:cNvSpPr txBox="1"/>
          <p:nvPr/>
        </p:nvSpPr>
        <p:spPr>
          <a:xfrm>
            <a:off x="1983986" y="4341799"/>
            <a:ext cx="22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97761-5487-46DD-A7DC-938E1282448E}"/>
              </a:ext>
            </a:extLst>
          </p:cNvPr>
          <p:cNvSpPr txBox="1"/>
          <p:nvPr/>
        </p:nvSpPr>
        <p:spPr>
          <a:xfrm>
            <a:off x="8267302" y="2286445"/>
            <a:ext cx="201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E2F789-E38D-4C5D-9D4F-F3EDBC3361AD}"/>
              </a:ext>
            </a:extLst>
          </p:cNvPr>
          <p:cNvSpPr txBox="1"/>
          <p:nvPr/>
        </p:nvSpPr>
        <p:spPr>
          <a:xfrm>
            <a:off x="8298518" y="4341799"/>
            <a:ext cx="252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C407C-4BD8-4E7B-B3C6-61EBC51B26B4}"/>
              </a:ext>
            </a:extLst>
          </p:cNvPr>
          <p:cNvSpPr txBox="1"/>
          <p:nvPr/>
        </p:nvSpPr>
        <p:spPr>
          <a:xfrm>
            <a:off x="313331" y="1156547"/>
            <a:ext cx="425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KNN</a:t>
            </a:r>
            <a:endParaRPr lang="ko-KR" altLang="en-US" dirty="0"/>
          </a:p>
        </p:txBody>
      </p:sp>
      <p:sp>
        <p:nvSpPr>
          <p:cNvPr id="26" name="object 26"/>
          <p:cNvSpPr/>
          <p:nvPr/>
        </p:nvSpPr>
        <p:spPr>
          <a:xfrm>
            <a:off x="1167763" y="3276963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C002F0C3-83BA-45F9-82A8-463DDE818A53}"/>
              </a:ext>
            </a:extLst>
          </p:cNvPr>
          <p:cNvSpPr/>
          <p:nvPr/>
        </p:nvSpPr>
        <p:spPr>
          <a:xfrm>
            <a:off x="1167763" y="5317381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27D7A917-5FD2-427F-A697-77DEED871E3A}"/>
              </a:ext>
            </a:extLst>
          </p:cNvPr>
          <p:cNvSpPr/>
          <p:nvPr/>
        </p:nvSpPr>
        <p:spPr>
          <a:xfrm>
            <a:off x="7162800" y="3276963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5190E126-37D1-4A16-B9FF-95EE322D44B4}"/>
              </a:ext>
            </a:extLst>
          </p:cNvPr>
          <p:cNvSpPr/>
          <p:nvPr/>
        </p:nvSpPr>
        <p:spPr>
          <a:xfrm>
            <a:off x="7086600" y="5327448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F390D68-C523-4C4E-B1A9-3579530A4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9" y="4711131"/>
            <a:ext cx="5915377" cy="184206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5963708-867B-4312-B8BB-5002211F4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" y="2639393"/>
            <a:ext cx="5915378" cy="174676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A74456F-95FC-4E23-A2A4-0FC0F191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711131"/>
            <a:ext cx="5978370" cy="183332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A4A4319-201D-4A23-93F5-1FBE21FA4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57" y="2620717"/>
            <a:ext cx="5940814" cy="17717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BC3335-7B82-466D-A71E-E44D7A8AC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0" y="1579602"/>
            <a:ext cx="503942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4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9166D7-4DF2-45C3-A67D-0457432B416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B1CCC-05A5-4664-9832-8FE7B04388B4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Data Analysis</a:t>
            </a:r>
            <a:endParaRPr lang="ko-KR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B4742D-3DE3-4448-8F06-7244C713CBB6}"/>
              </a:ext>
            </a:extLst>
          </p:cNvPr>
          <p:cNvSpPr txBox="1"/>
          <p:nvPr/>
        </p:nvSpPr>
        <p:spPr>
          <a:xfrm>
            <a:off x="1983986" y="2367068"/>
            <a:ext cx="220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C9EE44-EC5F-4CBF-BDCC-A86B8F415A29}"/>
              </a:ext>
            </a:extLst>
          </p:cNvPr>
          <p:cNvSpPr txBox="1"/>
          <p:nvPr/>
        </p:nvSpPr>
        <p:spPr>
          <a:xfrm>
            <a:off x="1983986" y="4341799"/>
            <a:ext cx="220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E97761-5487-46DD-A7DC-938E1282448E}"/>
              </a:ext>
            </a:extLst>
          </p:cNvPr>
          <p:cNvSpPr txBox="1"/>
          <p:nvPr/>
        </p:nvSpPr>
        <p:spPr>
          <a:xfrm>
            <a:off x="8267302" y="2286445"/>
            <a:ext cx="220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E2F789-E38D-4C5D-9D4F-F3EDBC3361AD}"/>
              </a:ext>
            </a:extLst>
          </p:cNvPr>
          <p:cNvSpPr txBox="1"/>
          <p:nvPr/>
        </p:nvSpPr>
        <p:spPr>
          <a:xfrm>
            <a:off x="8298518" y="4341799"/>
            <a:ext cx="220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C407C-4BD8-4E7B-B3C6-61EBC51B26B4}"/>
              </a:ext>
            </a:extLst>
          </p:cNvPr>
          <p:cNvSpPr txBox="1"/>
          <p:nvPr/>
        </p:nvSpPr>
        <p:spPr>
          <a:xfrm>
            <a:off x="313331" y="1156547"/>
            <a:ext cx="425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XGB</a:t>
            </a:r>
            <a:endParaRPr lang="ko-KR" altLang="en-US" dirty="0"/>
          </a:p>
        </p:txBody>
      </p:sp>
      <p:sp>
        <p:nvSpPr>
          <p:cNvPr id="26" name="object 26"/>
          <p:cNvSpPr/>
          <p:nvPr/>
        </p:nvSpPr>
        <p:spPr>
          <a:xfrm>
            <a:off x="848611" y="3047707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6">
            <a:extLst>
              <a:ext uri="{FF2B5EF4-FFF2-40B4-BE49-F238E27FC236}">
                <a16:creationId xmlns:a16="http://schemas.microsoft.com/office/drawing/2014/main" id="{C002F0C3-83BA-45F9-82A8-463DDE818A53}"/>
              </a:ext>
            </a:extLst>
          </p:cNvPr>
          <p:cNvSpPr/>
          <p:nvPr/>
        </p:nvSpPr>
        <p:spPr>
          <a:xfrm>
            <a:off x="873025" y="5184155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>
            <a:extLst>
              <a:ext uri="{FF2B5EF4-FFF2-40B4-BE49-F238E27FC236}">
                <a16:creationId xmlns:a16="http://schemas.microsoft.com/office/drawing/2014/main" id="{27D7A917-5FD2-427F-A697-77DEED871E3A}"/>
              </a:ext>
            </a:extLst>
          </p:cNvPr>
          <p:cNvSpPr/>
          <p:nvPr/>
        </p:nvSpPr>
        <p:spPr>
          <a:xfrm>
            <a:off x="6930797" y="3088383"/>
            <a:ext cx="613003" cy="172684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6">
            <a:extLst>
              <a:ext uri="{FF2B5EF4-FFF2-40B4-BE49-F238E27FC236}">
                <a16:creationId xmlns:a16="http://schemas.microsoft.com/office/drawing/2014/main" id="{5190E126-37D1-4A16-B9FF-95EE322D44B4}"/>
              </a:ext>
            </a:extLst>
          </p:cNvPr>
          <p:cNvSpPr/>
          <p:nvPr/>
        </p:nvSpPr>
        <p:spPr>
          <a:xfrm>
            <a:off x="6903720" y="5122482"/>
            <a:ext cx="640080" cy="213360"/>
          </a:xfrm>
          <a:custGeom>
            <a:avLst/>
            <a:gdLst/>
            <a:ahLst/>
            <a:cxnLst/>
            <a:rect l="l" t="t" r="r" b="b"/>
            <a:pathLst>
              <a:path w="640080" h="213360">
                <a:moveTo>
                  <a:pt x="0" y="213360"/>
                </a:moveTo>
                <a:lnTo>
                  <a:pt x="640079" y="213360"/>
                </a:lnTo>
                <a:lnTo>
                  <a:pt x="640079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1259B8D-4C3A-4676-8B7A-0BA65C85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" y="4733104"/>
            <a:ext cx="5948867" cy="182009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47F0277-2323-4D99-A9F4-B4857A1B5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" y="2692932"/>
            <a:ext cx="6070862" cy="140874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873E49F-EDC4-4D59-B30B-B0F0EF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82" y="4733104"/>
            <a:ext cx="5940224" cy="182009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265C630-1791-4378-BAC7-00D7FB98A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2101"/>
            <a:ext cx="4258669" cy="879844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DF1433-87E1-4A6D-A790-25FFC9408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36" y="2684362"/>
            <a:ext cx="5990926" cy="14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3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E05C80-37E9-43EA-A55A-47FD1F07E17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4889A-483E-483A-BFF6-28FD194E1EA5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Data Evaluation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659DC0-39F7-4295-8A00-48B14F09117D}"/>
              </a:ext>
            </a:extLst>
          </p:cNvPr>
          <p:cNvSpPr txBox="1"/>
          <p:nvPr/>
        </p:nvSpPr>
        <p:spPr>
          <a:xfrm>
            <a:off x="348905" y="888266"/>
            <a:ext cx="42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Confusion Matrix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1DE27-427C-476E-96DF-0CCB2A5EAD2A}"/>
              </a:ext>
            </a:extLst>
          </p:cNvPr>
          <p:cNvSpPr txBox="1"/>
          <p:nvPr/>
        </p:nvSpPr>
        <p:spPr>
          <a:xfrm>
            <a:off x="884301" y="116904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Random Forest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A90732-39E3-449E-A95F-6D7192F02927}"/>
              </a:ext>
            </a:extLst>
          </p:cNvPr>
          <p:cNvSpPr txBox="1"/>
          <p:nvPr/>
        </p:nvSpPr>
        <p:spPr>
          <a:xfrm>
            <a:off x="4201710" y="3298429"/>
            <a:ext cx="212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A6690-A1FD-4C63-9D9D-BF93C162950D}"/>
              </a:ext>
            </a:extLst>
          </p:cNvPr>
          <p:cNvSpPr txBox="1"/>
          <p:nvPr/>
        </p:nvSpPr>
        <p:spPr>
          <a:xfrm>
            <a:off x="1334152" y="3298429"/>
            <a:ext cx="198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BDE0F-D7AB-4D8E-9BB6-19F9FF293CCB}"/>
              </a:ext>
            </a:extLst>
          </p:cNvPr>
          <p:cNvSpPr txBox="1"/>
          <p:nvPr/>
        </p:nvSpPr>
        <p:spPr>
          <a:xfrm>
            <a:off x="6956080" y="3298429"/>
            <a:ext cx="212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C900F5-E4B0-47DA-BE95-C5DC91C1366B}"/>
              </a:ext>
            </a:extLst>
          </p:cNvPr>
          <p:cNvSpPr txBox="1"/>
          <p:nvPr/>
        </p:nvSpPr>
        <p:spPr>
          <a:xfrm>
            <a:off x="9754097" y="3298429"/>
            <a:ext cx="212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C5375-1749-4C40-8535-275585B443DB}"/>
              </a:ext>
            </a:extLst>
          </p:cNvPr>
          <p:cNvSpPr txBox="1"/>
          <p:nvPr/>
        </p:nvSpPr>
        <p:spPr>
          <a:xfrm>
            <a:off x="890822" y="3974068"/>
            <a:ext cx="284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Logistic Regression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39201-70B9-43F7-8F78-D275DDBF2B9A}"/>
              </a:ext>
            </a:extLst>
          </p:cNvPr>
          <p:cNvSpPr txBox="1"/>
          <p:nvPr/>
        </p:nvSpPr>
        <p:spPr>
          <a:xfrm>
            <a:off x="3972499" y="6193179"/>
            <a:ext cx="204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44397-6CAF-4239-86CA-E761E1DA962A}"/>
              </a:ext>
            </a:extLst>
          </p:cNvPr>
          <p:cNvSpPr txBox="1"/>
          <p:nvPr/>
        </p:nvSpPr>
        <p:spPr>
          <a:xfrm>
            <a:off x="1334962" y="6183868"/>
            <a:ext cx="20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C24147-EE2D-49DF-8657-CAAC38131BE5}"/>
              </a:ext>
            </a:extLst>
          </p:cNvPr>
          <p:cNvSpPr txBox="1"/>
          <p:nvPr/>
        </p:nvSpPr>
        <p:spPr>
          <a:xfrm>
            <a:off x="6776983" y="6183868"/>
            <a:ext cx="226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EE2218-A0CB-4F15-824E-9582BD2EFD7A}"/>
              </a:ext>
            </a:extLst>
          </p:cNvPr>
          <p:cNvSpPr txBox="1"/>
          <p:nvPr/>
        </p:nvSpPr>
        <p:spPr>
          <a:xfrm>
            <a:off x="9573570" y="6183868"/>
            <a:ext cx="207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73E4C-4044-4DBE-9A9C-A7F6AF298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84" y="1515953"/>
            <a:ext cx="2429897" cy="1700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A2EE6-0C75-4686-9809-257771777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1531073"/>
            <a:ext cx="2557029" cy="1706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C64D74-2D0E-44A3-9F16-02E16913F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70" y="1510000"/>
            <a:ext cx="2438403" cy="1706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DD784B-D803-4F41-A403-F7C40EB96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64" y="1558646"/>
            <a:ext cx="2359623" cy="16517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ABC051-36A1-47AF-AF85-2E03120E68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62" y="4396048"/>
            <a:ext cx="2470751" cy="1729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BFC631-B728-4A01-927D-692695E9F9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1" y="4390003"/>
            <a:ext cx="2488021" cy="1741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220003-CDB3-4D29-ACA7-BF53A110FB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86" y="4373423"/>
            <a:ext cx="2438400" cy="17068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DF3CF0-678C-472C-8D4F-8AD41C59D8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73" y="4390003"/>
            <a:ext cx="2470751" cy="1729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40174" y="533401"/>
            <a:ext cx="3786506" cy="5365212"/>
            <a:chOff x="3940174" y="542827"/>
            <a:chExt cx="3786506" cy="5365212"/>
          </a:xfrm>
        </p:grpSpPr>
        <p:sp>
          <p:nvSpPr>
            <p:cNvPr id="3" name="object 3"/>
            <p:cNvSpPr/>
            <p:nvPr/>
          </p:nvSpPr>
          <p:spPr>
            <a:xfrm>
              <a:off x="3940174" y="542827"/>
              <a:ext cx="1698625" cy="2704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957320" y="807719"/>
              <a:ext cx="3769360" cy="5100320"/>
            </a:xfrm>
            <a:custGeom>
              <a:avLst/>
              <a:gdLst/>
              <a:ahLst/>
              <a:cxnLst/>
              <a:rect l="l" t="t" r="r" b="b"/>
              <a:pathLst>
                <a:path w="3769359" h="5100320">
                  <a:moveTo>
                    <a:pt x="0" y="5100320"/>
                  </a:moveTo>
                  <a:lnTo>
                    <a:pt x="3769360" y="5100320"/>
                  </a:lnTo>
                  <a:lnTo>
                    <a:pt x="3769360" y="0"/>
                  </a:lnTo>
                  <a:lnTo>
                    <a:pt x="0" y="0"/>
                  </a:lnTo>
                  <a:lnTo>
                    <a:pt x="0" y="510032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36D120-9E2F-441A-B332-78C1A55634F3}"/>
              </a:ext>
            </a:extLst>
          </p:cNvPr>
          <p:cNvSpPr txBox="1"/>
          <p:nvPr/>
        </p:nvSpPr>
        <p:spPr>
          <a:xfrm>
            <a:off x="4213342" y="1447800"/>
            <a:ext cx="350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Objective setting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Data curation &amp; Inspection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800" dirty="0"/>
              <a:t>Data Preprocessing</a:t>
            </a:r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/>
              <a:t>Data Analysis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Data Evaluation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Result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Role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E05C80-37E9-43EA-A55A-47FD1F07E17E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4889A-483E-483A-BFF6-28FD194E1EA5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5. Data Evaluation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659DC0-39F7-4295-8A00-48B14F09117D}"/>
              </a:ext>
            </a:extLst>
          </p:cNvPr>
          <p:cNvSpPr txBox="1"/>
          <p:nvPr/>
        </p:nvSpPr>
        <p:spPr>
          <a:xfrm>
            <a:off x="348905" y="888266"/>
            <a:ext cx="42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Confusion Matrix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1DE27-427C-476E-96DF-0CCB2A5EAD2A}"/>
              </a:ext>
            </a:extLst>
          </p:cNvPr>
          <p:cNvSpPr txBox="1"/>
          <p:nvPr/>
        </p:nvSpPr>
        <p:spPr>
          <a:xfrm>
            <a:off x="884301" y="116904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KNN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A90732-39E3-449E-A95F-6D7192F02927}"/>
              </a:ext>
            </a:extLst>
          </p:cNvPr>
          <p:cNvSpPr txBox="1"/>
          <p:nvPr/>
        </p:nvSpPr>
        <p:spPr>
          <a:xfrm>
            <a:off x="3955956" y="3298429"/>
            <a:ext cx="223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A6690-A1FD-4C63-9D9D-BF93C162950D}"/>
              </a:ext>
            </a:extLst>
          </p:cNvPr>
          <p:cNvSpPr txBox="1"/>
          <p:nvPr/>
        </p:nvSpPr>
        <p:spPr>
          <a:xfrm>
            <a:off x="1195513" y="3323959"/>
            <a:ext cx="198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BDE0F-D7AB-4D8E-9BB6-19F9FF293CCB}"/>
              </a:ext>
            </a:extLst>
          </p:cNvPr>
          <p:cNvSpPr txBox="1"/>
          <p:nvPr/>
        </p:nvSpPr>
        <p:spPr>
          <a:xfrm>
            <a:off x="6595002" y="3298429"/>
            <a:ext cx="211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C900F5-E4B0-47DA-BE95-C5DC91C1366B}"/>
              </a:ext>
            </a:extLst>
          </p:cNvPr>
          <p:cNvSpPr txBox="1"/>
          <p:nvPr/>
        </p:nvSpPr>
        <p:spPr>
          <a:xfrm>
            <a:off x="9448800" y="3298429"/>
            <a:ext cx="190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C5375-1749-4C40-8535-275585B443DB}"/>
              </a:ext>
            </a:extLst>
          </p:cNvPr>
          <p:cNvSpPr txBox="1"/>
          <p:nvPr/>
        </p:nvSpPr>
        <p:spPr>
          <a:xfrm>
            <a:off x="890823" y="3974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XGB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E39201-70B9-43F7-8F78-D275DDBF2B9A}"/>
              </a:ext>
            </a:extLst>
          </p:cNvPr>
          <p:cNvSpPr txBox="1"/>
          <p:nvPr/>
        </p:nvSpPr>
        <p:spPr>
          <a:xfrm>
            <a:off x="3955955" y="6183868"/>
            <a:ext cx="214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Max-Abs scaling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44397-6CAF-4239-86CA-E761E1DA962A}"/>
              </a:ext>
            </a:extLst>
          </p:cNvPr>
          <p:cNvSpPr txBox="1"/>
          <p:nvPr/>
        </p:nvSpPr>
        <p:spPr>
          <a:xfrm>
            <a:off x="1196323" y="6183868"/>
            <a:ext cx="19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Min-Max scaling 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C24147-EE2D-49DF-8657-CAAC38131BE5}"/>
              </a:ext>
            </a:extLst>
          </p:cNvPr>
          <p:cNvSpPr txBox="1"/>
          <p:nvPr/>
        </p:nvSpPr>
        <p:spPr>
          <a:xfrm>
            <a:off x="6510580" y="6183868"/>
            <a:ext cx="219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Standard scaling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EE2218-A0CB-4F15-824E-9582BD2EFD7A}"/>
              </a:ext>
            </a:extLst>
          </p:cNvPr>
          <p:cNvSpPr txBox="1"/>
          <p:nvPr/>
        </p:nvSpPr>
        <p:spPr>
          <a:xfrm>
            <a:off x="9308597" y="6183868"/>
            <a:ext cx="219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Robust scaling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679323-06A1-49C1-A36E-E6BA148BBD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49" y="1565084"/>
            <a:ext cx="2568055" cy="17412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C29224-C566-4CCB-BC21-B8349B589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8" y="1560415"/>
            <a:ext cx="2514609" cy="17602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B06E8E-02FC-48B4-B47B-56FC6B4AD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22" y="1546067"/>
            <a:ext cx="2514609" cy="17602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B0E6DD-90F9-4C11-8CED-E2AE3B176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30" y="1560416"/>
            <a:ext cx="2514608" cy="17602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E687F0-E941-4AF0-8AA3-0A84E98D41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80" y="4423642"/>
            <a:ext cx="2514608" cy="17602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E0A462-BED1-4D3F-89B3-E920304AE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74" y="4404509"/>
            <a:ext cx="2514610" cy="176022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78904D1-8C6B-4FFD-B45B-347E1555C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82" y="4423642"/>
            <a:ext cx="2514609" cy="17602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20552B-5CF3-40BA-A931-F9EF09FAF2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66" y="4423643"/>
            <a:ext cx="2636066" cy="17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8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678CB6-0DDC-4796-92F6-70CCCB257E0B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46E49-480D-4C60-811B-0EA602BD05A9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6. Result</a:t>
            </a:r>
            <a:endParaRPr lang="ko-KR" altLang="en-US" sz="20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7D69F3-D9B6-4A1A-9079-AC7B535B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" y="1479496"/>
            <a:ext cx="6011269" cy="3888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05E987-C3D9-4473-91F8-2F353101A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79497"/>
            <a:ext cx="56388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678CB6-0DDC-4796-92F6-70CCCB257E0B}"/>
              </a:ext>
            </a:extLst>
          </p:cNvPr>
          <p:cNvSpPr/>
          <p:nvPr/>
        </p:nvSpPr>
        <p:spPr>
          <a:xfrm>
            <a:off x="313331" y="383344"/>
            <a:ext cx="23536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46E49-480D-4C60-811B-0EA602BD05A9}"/>
              </a:ext>
            </a:extLst>
          </p:cNvPr>
          <p:cNvSpPr txBox="1"/>
          <p:nvPr/>
        </p:nvSpPr>
        <p:spPr>
          <a:xfrm>
            <a:off x="28447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7. Role</a:t>
            </a:r>
            <a:endParaRPr lang="ko-KR" altLang="en-US" sz="20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5CEC07-B28F-4444-914E-AE31A977DE20}"/>
              </a:ext>
            </a:extLst>
          </p:cNvPr>
          <p:cNvSpPr/>
          <p:nvPr/>
        </p:nvSpPr>
        <p:spPr>
          <a:xfrm>
            <a:off x="972386" y="4258779"/>
            <a:ext cx="2909884" cy="201933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4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Preprocessing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Evaluation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Modulization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F2E2E-F5A3-497C-A687-39EF7B69A192}"/>
              </a:ext>
            </a:extLst>
          </p:cNvPr>
          <p:cNvSpPr/>
          <p:nvPr/>
        </p:nvSpPr>
        <p:spPr>
          <a:xfrm>
            <a:off x="7792769" y="4258779"/>
            <a:ext cx="2909884" cy="201933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4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Inspection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&amp; Deployment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8B3459-BF35-4D88-B2A5-00BAEEAB7AB8}"/>
              </a:ext>
            </a:extLst>
          </p:cNvPr>
          <p:cNvSpPr/>
          <p:nvPr/>
        </p:nvSpPr>
        <p:spPr>
          <a:xfrm>
            <a:off x="4416996" y="4258779"/>
            <a:ext cx="2922344" cy="201933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35AA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Objective Setting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Curation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Data Analysis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E5A2E6E-8A93-4A82-803F-498BB8918D1D}"/>
              </a:ext>
            </a:extLst>
          </p:cNvPr>
          <p:cNvGrpSpPr/>
          <p:nvPr/>
        </p:nvGrpSpPr>
        <p:grpSpPr>
          <a:xfrm>
            <a:off x="8088244" y="1983907"/>
            <a:ext cx="2310640" cy="1908123"/>
            <a:chOff x="9333546" y="2057581"/>
            <a:chExt cx="2310640" cy="19081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427B72-C21C-44C5-B2A0-D59307E235ED}"/>
                </a:ext>
              </a:extLst>
            </p:cNvPr>
            <p:cNvSpPr/>
            <p:nvPr/>
          </p:nvSpPr>
          <p:spPr>
            <a:xfrm>
              <a:off x="9333546" y="2057581"/>
              <a:ext cx="2310640" cy="15071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C739477-C848-41E1-A626-16D0D0D9E57D}"/>
                </a:ext>
              </a:extLst>
            </p:cNvPr>
            <p:cNvSpPr/>
            <p:nvPr/>
          </p:nvSpPr>
          <p:spPr>
            <a:xfrm>
              <a:off x="9337743" y="3568447"/>
              <a:ext cx="2306442" cy="397257"/>
            </a:xfrm>
            <a:prstGeom prst="rect">
              <a:avLst/>
            </a:prstGeom>
            <a:solidFill>
              <a:srgbClr val="341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prstClr val="white"/>
                  </a:solidFill>
                </a:rPr>
                <a:t>이찬하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pic>
          <p:nvPicPr>
            <p:cNvPr id="12" name="그래픽 11" descr="남자 옆모습">
              <a:extLst>
                <a:ext uri="{FF2B5EF4-FFF2-40B4-BE49-F238E27FC236}">
                  <a16:creationId xmlns:a16="http://schemas.microsoft.com/office/drawing/2014/main" id="{96DD79F3-892F-4E31-ACB7-CFDAB029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02372" y="2251816"/>
              <a:ext cx="1177184" cy="117718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17F928-C600-4671-99A0-402F481CF002}"/>
              </a:ext>
            </a:extLst>
          </p:cNvPr>
          <p:cNvGrpSpPr/>
          <p:nvPr/>
        </p:nvGrpSpPr>
        <p:grpSpPr>
          <a:xfrm>
            <a:off x="1294111" y="2008585"/>
            <a:ext cx="2318933" cy="1904124"/>
            <a:chOff x="1087629" y="2024515"/>
            <a:chExt cx="2318933" cy="190412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C5A13D-CC5D-4878-9B17-5B9AC7499193}"/>
                </a:ext>
              </a:extLst>
            </p:cNvPr>
            <p:cNvSpPr/>
            <p:nvPr/>
          </p:nvSpPr>
          <p:spPr>
            <a:xfrm>
              <a:off x="1100120" y="3538468"/>
              <a:ext cx="2306442" cy="390171"/>
            </a:xfrm>
            <a:prstGeom prst="rect">
              <a:avLst/>
            </a:prstGeom>
            <a:solidFill>
              <a:srgbClr val="341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>
                  <a:solidFill>
                    <a:prstClr val="white"/>
                  </a:solidFill>
                </a:rPr>
                <a:t>박현태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9C15B7-852B-47C1-ACD2-5CD68D584E17}"/>
                </a:ext>
              </a:extLst>
            </p:cNvPr>
            <p:cNvGrpSpPr/>
            <p:nvPr/>
          </p:nvGrpSpPr>
          <p:grpSpPr>
            <a:xfrm>
              <a:off x="1087629" y="2024515"/>
              <a:ext cx="2318933" cy="1507171"/>
              <a:chOff x="6680812" y="2074716"/>
              <a:chExt cx="2318933" cy="150717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E601B1F-74F9-4741-9F2B-AEDA232870E1}"/>
                  </a:ext>
                </a:extLst>
              </p:cNvPr>
              <p:cNvSpPr/>
              <p:nvPr/>
            </p:nvSpPr>
            <p:spPr>
              <a:xfrm>
                <a:off x="6680812" y="2074716"/>
                <a:ext cx="2318933" cy="150717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그래픽 16" descr="남자 옆모습">
                <a:extLst>
                  <a:ext uri="{FF2B5EF4-FFF2-40B4-BE49-F238E27FC236}">
                    <a16:creationId xmlns:a16="http://schemas.microsoft.com/office/drawing/2014/main" id="{9CC5FBAC-1B82-450A-938B-78751056D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49639" y="2276584"/>
                <a:ext cx="1177184" cy="1177184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C54B33-7CCE-4BC1-9E83-3125E2D7346E}"/>
              </a:ext>
            </a:extLst>
          </p:cNvPr>
          <p:cNvGrpSpPr/>
          <p:nvPr/>
        </p:nvGrpSpPr>
        <p:grpSpPr>
          <a:xfrm>
            <a:off x="4650532" y="2010442"/>
            <a:ext cx="2323130" cy="1908125"/>
            <a:chOff x="382829" y="2057581"/>
            <a:chExt cx="2323130" cy="19081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1B3B66-F55B-4EBD-B59B-8E2966D7ECA2}"/>
                </a:ext>
              </a:extLst>
            </p:cNvPr>
            <p:cNvSpPr/>
            <p:nvPr/>
          </p:nvSpPr>
          <p:spPr>
            <a:xfrm>
              <a:off x="382829" y="2057581"/>
              <a:ext cx="2318933" cy="15071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C55117E-4F5E-4D0E-A17C-1DA2009ED1F8}"/>
                </a:ext>
              </a:extLst>
            </p:cNvPr>
            <p:cNvSpPr/>
            <p:nvPr/>
          </p:nvSpPr>
          <p:spPr>
            <a:xfrm>
              <a:off x="387026" y="3568447"/>
              <a:ext cx="2318933" cy="397259"/>
            </a:xfrm>
            <a:prstGeom prst="rect">
              <a:avLst/>
            </a:prstGeom>
            <a:solidFill>
              <a:srgbClr val="35AA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prstClr val="white"/>
                  </a:solidFill>
                </a:rPr>
                <a:t>이성욱</a:t>
              </a:r>
            </a:p>
          </p:txBody>
        </p:sp>
        <p:pic>
          <p:nvPicPr>
            <p:cNvPr id="25" name="그래픽 24" descr="남자 옆모습">
              <a:extLst>
                <a:ext uri="{FF2B5EF4-FFF2-40B4-BE49-F238E27FC236}">
                  <a16:creationId xmlns:a16="http://schemas.microsoft.com/office/drawing/2014/main" id="{FF6A0A26-CE88-4E6F-A1FD-2B96B598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9475" y="2271365"/>
              <a:ext cx="1177184" cy="1177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18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600" y="2667000"/>
            <a:ext cx="298767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spc="-50" dirty="0"/>
              <a:t>Q &amp; A</a:t>
            </a:r>
            <a:endParaRPr sz="8000" spc="8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2914436"/>
            <a:ext cx="548640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50" dirty="0"/>
              <a:t>Thank</a:t>
            </a:r>
            <a:r>
              <a:rPr sz="6600" spc="229" dirty="0"/>
              <a:t> </a:t>
            </a:r>
            <a:r>
              <a:rPr sz="6600" spc="85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10945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479" y="2529839"/>
            <a:ext cx="5435600" cy="283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7719" y="2756789"/>
            <a:ext cx="5368162" cy="308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6370320" y="3058160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204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31079" y="1457079"/>
            <a:ext cx="1778000" cy="154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8B2972-0341-4DE8-8EFA-439C98F469A7}"/>
              </a:ext>
            </a:extLst>
          </p:cNvPr>
          <p:cNvSpPr/>
          <p:nvPr/>
        </p:nvSpPr>
        <p:spPr>
          <a:xfrm>
            <a:off x="313331" y="383344"/>
            <a:ext cx="25822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9724E5-2294-46C1-8019-436424E8C919}"/>
              </a:ext>
            </a:extLst>
          </p:cNvPr>
          <p:cNvSpPr txBox="1"/>
          <p:nvPr/>
        </p:nvSpPr>
        <p:spPr>
          <a:xfrm>
            <a:off x="282999" y="435750"/>
            <a:ext cx="3128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Objective Setting</a:t>
            </a:r>
            <a:endParaRPr lang="ko-KR" alt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A981D3-6859-41D6-ACDA-B39C770177C2}"/>
              </a:ext>
            </a:extLst>
          </p:cNvPr>
          <p:cNvSpPr txBox="1"/>
          <p:nvPr/>
        </p:nvSpPr>
        <p:spPr>
          <a:xfrm>
            <a:off x="6324600" y="3276600"/>
            <a:ext cx="5257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 selected features that are related to satisfaction. And use selected features to classify passenger’s</a:t>
            </a:r>
            <a:r>
              <a:rPr lang="ko-KR" altLang="en-US" dirty="0"/>
              <a:t> </a:t>
            </a:r>
            <a:r>
              <a:rPr lang="en-US" altLang="ko-KR" dirty="0"/>
              <a:t>satisfaction. These results will show the satisfaction of the passenger and tell them what is relevant to satisfaction and these results will contribute to the development of airline services.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8B2972-0341-4DE8-8EFA-439C98F469A7}"/>
              </a:ext>
            </a:extLst>
          </p:cNvPr>
          <p:cNvSpPr/>
          <p:nvPr/>
        </p:nvSpPr>
        <p:spPr>
          <a:xfrm>
            <a:off x="313331" y="383344"/>
            <a:ext cx="22012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9724E5-2294-46C1-8019-436424E8C919}"/>
              </a:ext>
            </a:extLst>
          </p:cNvPr>
          <p:cNvSpPr txBox="1"/>
          <p:nvPr/>
        </p:nvSpPr>
        <p:spPr>
          <a:xfrm>
            <a:off x="358108" y="409547"/>
            <a:ext cx="3128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Data Dictionary</a:t>
            </a:r>
            <a:endParaRPr lang="ko-KR" alt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1A981D3-6859-41D6-ACDA-B39C770177C2}"/>
              </a:ext>
            </a:extLst>
          </p:cNvPr>
          <p:cNvSpPr txBox="1"/>
          <p:nvPr/>
        </p:nvSpPr>
        <p:spPr>
          <a:xfrm>
            <a:off x="685800" y="990600"/>
            <a:ext cx="1104900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Gender:</a:t>
            </a:r>
            <a:r>
              <a:rPr lang="en-US" altLang="ko-KR" sz="1600" b="0" i="0" dirty="0">
                <a:effectLst/>
                <a:latin typeface="Inter"/>
              </a:rPr>
              <a:t> Gender of the passengers (Female, Male)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Customer Type:</a:t>
            </a:r>
            <a:r>
              <a:rPr lang="en-US" altLang="ko-KR" sz="1600" b="0" i="0" dirty="0">
                <a:effectLst/>
                <a:latin typeface="Inter"/>
              </a:rPr>
              <a:t> The customer type (Loyal customer, disloyal customer)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Age:</a:t>
            </a:r>
            <a:r>
              <a:rPr lang="en-US" altLang="ko-KR" sz="1600" b="0" i="0" dirty="0">
                <a:effectLst/>
                <a:latin typeface="Inter"/>
              </a:rPr>
              <a:t> The actual age of the passengers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Type of Travel:</a:t>
            </a:r>
            <a:r>
              <a:rPr lang="en-US" altLang="ko-KR" sz="1600" b="0" i="0" dirty="0">
                <a:effectLst/>
                <a:latin typeface="Inter"/>
              </a:rPr>
              <a:t> Purpose of the flight of the passengers (Personal Travel, Business Travel)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Class:</a:t>
            </a:r>
            <a:r>
              <a:rPr lang="en-US" altLang="ko-KR" sz="1600" b="0" i="0" dirty="0">
                <a:effectLst/>
                <a:latin typeface="Inter"/>
              </a:rPr>
              <a:t> Travel class in the plane of the passengers (Business, Eco, Eco Plus)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Flight distance:</a:t>
            </a:r>
            <a:r>
              <a:rPr lang="en-US" altLang="ko-KR" sz="1600" b="0" i="0" dirty="0">
                <a:effectLst/>
                <a:latin typeface="Inter"/>
              </a:rPr>
              <a:t> The flight distance of this journey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Inflight </a:t>
            </a:r>
            <a:r>
              <a:rPr lang="en-US" altLang="ko-KR" sz="1600" b="0" i="1" dirty="0" err="1">
                <a:effectLst/>
                <a:latin typeface="inherit"/>
              </a:rPr>
              <a:t>wifi</a:t>
            </a:r>
            <a:r>
              <a:rPr lang="en-US" altLang="ko-KR" sz="1600" b="0" i="1" dirty="0">
                <a:effectLst/>
                <a:latin typeface="inherit"/>
              </a:rPr>
              <a:t> service:</a:t>
            </a:r>
            <a:r>
              <a:rPr lang="en-US" altLang="ko-KR" sz="1600" b="0" i="0" dirty="0">
                <a:effectLst/>
                <a:latin typeface="Inter"/>
              </a:rPr>
              <a:t> Satisfaction level of the inflight </a:t>
            </a:r>
            <a:r>
              <a:rPr lang="en-US" altLang="ko-KR" sz="1600" b="0" i="0" dirty="0" err="1">
                <a:effectLst/>
                <a:latin typeface="Inter"/>
              </a:rPr>
              <a:t>wifi</a:t>
            </a:r>
            <a:r>
              <a:rPr lang="en-US" altLang="ko-KR" sz="1600" b="0" i="0" dirty="0">
                <a:effectLst/>
                <a:latin typeface="Inter"/>
              </a:rPr>
              <a:t> service (0:Not Applicable;1-5)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Departure/Arrival time convenient:</a:t>
            </a:r>
            <a:r>
              <a:rPr lang="en-US" altLang="ko-KR" sz="1600" b="0" i="0" dirty="0">
                <a:effectLst/>
                <a:latin typeface="Inter"/>
              </a:rPr>
              <a:t> Satisfaction level of Departure/Arrival time convenient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Ease of Online booking:</a:t>
            </a:r>
            <a:r>
              <a:rPr lang="en-US" altLang="ko-KR" sz="1600" b="0" i="0" dirty="0">
                <a:effectLst/>
                <a:latin typeface="Inter"/>
              </a:rPr>
              <a:t> Satisfaction level of online booking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Gate location:</a:t>
            </a:r>
            <a:r>
              <a:rPr lang="en-US" altLang="ko-KR" sz="1600" b="0" i="0" dirty="0">
                <a:effectLst/>
                <a:latin typeface="Inter"/>
              </a:rPr>
              <a:t> Satisfaction level of Gate location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Food and drink:</a:t>
            </a:r>
            <a:r>
              <a:rPr lang="en-US" altLang="ko-KR" sz="1600" b="0" i="0" dirty="0">
                <a:effectLst/>
                <a:latin typeface="Inter"/>
              </a:rPr>
              <a:t> Satisfaction level of Food and drink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Online boarding:</a:t>
            </a:r>
            <a:r>
              <a:rPr lang="en-US" altLang="ko-KR" sz="1600" b="0" i="0" dirty="0">
                <a:effectLst/>
                <a:latin typeface="Inter"/>
              </a:rPr>
              <a:t> Satisfaction level of online boarding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Seat comfort:</a:t>
            </a:r>
            <a:r>
              <a:rPr lang="en-US" altLang="ko-KR" sz="1600" b="0" i="0" dirty="0">
                <a:effectLst/>
                <a:latin typeface="Inter"/>
              </a:rPr>
              <a:t> Satisfaction level of Seat comfort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Inflight entertainment:</a:t>
            </a:r>
            <a:r>
              <a:rPr lang="en-US" altLang="ko-KR" sz="1600" b="0" i="0" dirty="0">
                <a:effectLst/>
                <a:latin typeface="Inter"/>
              </a:rPr>
              <a:t> Satisfaction level of inflight entertainment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On-board service:</a:t>
            </a:r>
            <a:r>
              <a:rPr lang="en-US" altLang="ko-KR" sz="1600" b="0" i="0" dirty="0">
                <a:effectLst/>
                <a:latin typeface="Inter"/>
              </a:rPr>
              <a:t> Satisfaction level of On-board service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Leg room service:</a:t>
            </a:r>
            <a:r>
              <a:rPr lang="en-US" altLang="ko-KR" sz="1600" b="0" i="0" dirty="0">
                <a:effectLst/>
                <a:latin typeface="Inter"/>
              </a:rPr>
              <a:t> Satisfaction level of Leg room service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Baggage handling:</a:t>
            </a:r>
            <a:r>
              <a:rPr lang="en-US" altLang="ko-KR" sz="1600" b="0" i="0" dirty="0">
                <a:effectLst/>
                <a:latin typeface="Inter"/>
              </a:rPr>
              <a:t> Satisfaction level of baggage handling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Check-in service:</a:t>
            </a:r>
            <a:r>
              <a:rPr lang="en-US" altLang="ko-KR" sz="1600" b="0" i="0" dirty="0">
                <a:effectLst/>
                <a:latin typeface="Inter"/>
              </a:rPr>
              <a:t> Satisfaction level of Check-in service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Inflight service:</a:t>
            </a:r>
            <a:r>
              <a:rPr lang="en-US" altLang="ko-KR" sz="1600" b="0" i="0" dirty="0">
                <a:effectLst/>
                <a:latin typeface="Inter"/>
              </a:rPr>
              <a:t> Satisfaction level of inflight service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Cleanliness:</a:t>
            </a:r>
            <a:r>
              <a:rPr lang="en-US" altLang="ko-KR" sz="1600" b="0" i="0" dirty="0">
                <a:effectLst/>
                <a:latin typeface="Inter"/>
              </a:rPr>
              <a:t> Satisfaction level of Cleanliness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Departure Delay in Minutes:</a:t>
            </a:r>
            <a:r>
              <a:rPr lang="en-US" altLang="ko-KR" sz="1600" b="0" i="0" dirty="0">
                <a:effectLst/>
                <a:latin typeface="Inter"/>
              </a:rPr>
              <a:t> Minutes delayed when departure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Arrival Delay in Minutes:</a:t>
            </a:r>
            <a:r>
              <a:rPr lang="en-US" altLang="ko-KR" sz="1600" b="0" i="0" dirty="0">
                <a:effectLst/>
                <a:latin typeface="Inter"/>
              </a:rPr>
              <a:t> Minutes delayed when Arrival</a:t>
            </a:r>
          </a:p>
          <a:p>
            <a:pPr algn="l" fontAlgn="base"/>
            <a:r>
              <a:rPr lang="en-US" altLang="ko-KR" sz="1600" b="0" i="1" dirty="0">
                <a:effectLst/>
                <a:latin typeface="inherit"/>
              </a:rPr>
              <a:t>Satisfaction:</a:t>
            </a:r>
            <a:r>
              <a:rPr lang="en-US" altLang="ko-KR" sz="1600" b="0" i="0" dirty="0">
                <a:effectLst/>
                <a:latin typeface="Inter"/>
              </a:rPr>
              <a:t> Airline satisfaction level(Satisfaction, neutral or dissatisfaction)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623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693291" y="6513017"/>
            <a:ext cx="741299" cy="12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4055" y="6513017"/>
            <a:ext cx="1401698" cy="12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9752" y="6513017"/>
            <a:ext cx="1241171" cy="127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F8A61D-423A-454F-B8CB-9E5238DAEB87}"/>
              </a:ext>
            </a:extLst>
          </p:cNvPr>
          <p:cNvSpPr/>
          <p:nvPr/>
        </p:nvSpPr>
        <p:spPr>
          <a:xfrm>
            <a:off x="313331" y="383344"/>
            <a:ext cx="38014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9820A-EB21-4D04-BFA4-FAF3494F19C7}"/>
              </a:ext>
            </a:extLst>
          </p:cNvPr>
          <p:cNvSpPr txBox="1"/>
          <p:nvPr/>
        </p:nvSpPr>
        <p:spPr>
          <a:xfrm>
            <a:off x="282999" y="435750"/>
            <a:ext cx="413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Data curation &amp; Inspection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8E1A3F-254E-48F0-8BA7-AD74545BD14D}"/>
              </a:ext>
            </a:extLst>
          </p:cNvPr>
          <p:cNvSpPr txBox="1"/>
          <p:nvPr/>
        </p:nvSpPr>
        <p:spPr>
          <a:xfrm>
            <a:off x="833121" y="1524000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Data Curation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D662F-95EC-4751-9379-6272DC02D9BD}"/>
              </a:ext>
            </a:extLst>
          </p:cNvPr>
          <p:cNvSpPr txBox="1"/>
          <p:nvPr/>
        </p:nvSpPr>
        <p:spPr>
          <a:xfrm>
            <a:off x="1149361" y="2172602"/>
            <a:ext cx="585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Collect Airline passenger’s satisfaction data form Kaggle.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90684D2-3CAC-47A6-B598-51DC9A513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" t="8963" r="860" b="10888"/>
          <a:stretch/>
        </p:blipFill>
        <p:spPr>
          <a:xfrm>
            <a:off x="7006086" y="687962"/>
            <a:ext cx="4352793" cy="247229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E932EB-7076-41A2-A730-4A01E250A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9" y="3045362"/>
            <a:ext cx="2000529" cy="98121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7B0B00-F474-4417-942E-629227A88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3" y="4280687"/>
            <a:ext cx="4958327" cy="1714739"/>
          </a:xfrm>
          <a:prstGeom prst="rect">
            <a:avLst/>
          </a:prstGeom>
        </p:spPr>
      </p:pic>
      <p:pic>
        <p:nvPicPr>
          <p:cNvPr id="7" name="그림 6" descr="텍스트, 검은색이(가) 표시된 사진&#10;&#10;자동 생성된 설명">
            <a:extLst>
              <a:ext uri="{FF2B5EF4-FFF2-40B4-BE49-F238E27FC236}">
                <a16:creationId xmlns:a16="http://schemas.microsoft.com/office/drawing/2014/main" id="{ADEDF9B1-6A65-4CED-AFB1-719352B0A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42" y="3442370"/>
            <a:ext cx="529663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6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693291" y="6513017"/>
            <a:ext cx="741299" cy="12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9502" y="1626458"/>
            <a:ext cx="2962698" cy="4036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4055" y="6513017"/>
            <a:ext cx="1401698" cy="127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9752" y="6513017"/>
            <a:ext cx="1241171" cy="127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F8A61D-423A-454F-B8CB-9E5238DAEB87}"/>
              </a:ext>
            </a:extLst>
          </p:cNvPr>
          <p:cNvSpPr/>
          <p:nvPr/>
        </p:nvSpPr>
        <p:spPr>
          <a:xfrm>
            <a:off x="313331" y="383344"/>
            <a:ext cx="38014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9820A-EB21-4D04-BFA4-FAF3494F19C7}"/>
              </a:ext>
            </a:extLst>
          </p:cNvPr>
          <p:cNvSpPr txBox="1"/>
          <p:nvPr/>
        </p:nvSpPr>
        <p:spPr>
          <a:xfrm>
            <a:off x="282999" y="435750"/>
            <a:ext cx="413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Data curation &amp; Inspection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6A0C2-EE6C-454D-8112-A33064F6F237}"/>
              </a:ext>
            </a:extLst>
          </p:cNvPr>
          <p:cNvSpPr txBox="1"/>
          <p:nvPr/>
        </p:nvSpPr>
        <p:spPr>
          <a:xfrm>
            <a:off x="533400" y="1066800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Data Inspection</a:t>
            </a:r>
            <a:endParaRPr lang="ko-KR" altLang="en-US" sz="2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BF2E6B4-56AF-4A79-A651-196A2A660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31" y="1626459"/>
            <a:ext cx="2643029" cy="403619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677160" y="6111240"/>
            <a:ext cx="193040" cy="132080"/>
          </a:xfrm>
          <a:custGeom>
            <a:avLst/>
            <a:gdLst/>
            <a:ahLst/>
            <a:cxnLst/>
            <a:rect l="l" t="t" r="r" b="b"/>
            <a:pathLst>
              <a:path w="193039" h="132079">
                <a:moveTo>
                  <a:pt x="0" y="132080"/>
                </a:moveTo>
                <a:lnTo>
                  <a:pt x="193039" y="132080"/>
                </a:lnTo>
                <a:lnTo>
                  <a:pt x="193039" y="0"/>
                </a:lnTo>
                <a:lnTo>
                  <a:pt x="0" y="0"/>
                </a:lnTo>
                <a:lnTo>
                  <a:pt x="0" y="13208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99CDB5-4B83-4E26-9E02-005504DE38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83" y="754114"/>
            <a:ext cx="2809859" cy="210739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3148D5-AF0C-4B02-B86B-57F4B2318A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1" y="754114"/>
            <a:ext cx="2809860" cy="21073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84DDE9D-18FA-4D11-9201-6A2BF6EBED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86" y="3185006"/>
            <a:ext cx="2809858" cy="21073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923A48D-39CD-421B-81FB-35C5BFB286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1" y="3185005"/>
            <a:ext cx="2809860" cy="2107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76325" y="5288343"/>
            <a:ext cx="50545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Before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23615" y="5288343"/>
            <a:ext cx="4000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latin typeface="Arial"/>
                <a:cs typeface="Arial"/>
              </a:rPr>
              <a:t>A</a:t>
            </a:r>
            <a:r>
              <a:rPr sz="1200" b="1" spc="75" dirty="0">
                <a:latin typeface="Arial"/>
                <a:cs typeface="Arial"/>
              </a:rPr>
              <a:t>ft</a:t>
            </a:r>
            <a:r>
              <a:rPr sz="1200" b="1" spc="-35" dirty="0">
                <a:latin typeface="Arial"/>
                <a:cs typeface="Arial"/>
              </a:rPr>
              <a:t>e</a:t>
            </a:r>
            <a:r>
              <a:rPr sz="1200" b="1" spc="5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16663" y="3596749"/>
            <a:ext cx="419100" cy="378460"/>
            <a:chOff x="2345689" y="3636009"/>
            <a:chExt cx="419100" cy="378460"/>
          </a:xfrm>
        </p:grpSpPr>
        <p:sp>
          <p:nvSpPr>
            <p:cNvPr id="13" name="object 13"/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223520" y="0"/>
                  </a:moveTo>
                  <a:lnTo>
                    <a:pt x="223520" y="91439"/>
                  </a:lnTo>
                  <a:lnTo>
                    <a:pt x="0" y="91439"/>
                  </a:lnTo>
                  <a:lnTo>
                    <a:pt x="0" y="274319"/>
                  </a:lnTo>
                  <a:lnTo>
                    <a:pt x="223520" y="274319"/>
                  </a:lnTo>
                  <a:lnTo>
                    <a:pt x="223520" y="365759"/>
                  </a:lnTo>
                  <a:lnTo>
                    <a:pt x="406400" y="182879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0" y="91439"/>
                  </a:moveTo>
                  <a:lnTo>
                    <a:pt x="223520" y="91439"/>
                  </a:lnTo>
                  <a:lnTo>
                    <a:pt x="223520" y="0"/>
                  </a:lnTo>
                  <a:lnTo>
                    <a:pt x="406400" y="182879"/>
                  </a:lnTo>
                  <a:lnTo>
                    <a:pt x="223520" y="365759"/>
                  </a:lnTo>
                  <a:lnTo>
                    <a:pt x="223520" y="274319"/>
                  </a:lnTo>
                  <a:lnTo>
                    <a:pt x="0" y="274319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1177410" y="1849269"/>
            <a:ext cx="308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Dropping Dirty Data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46456-9BCE-448F-90D8-A5FB9F1A71F3}"/>
              </a:ext>
            </a:extLst>
          </p:cNvPr>
          <p:cNvSpPr txBox="1"/>
          <p:nvPr/>
        </p:nvSpPr>
        <p:spPr>
          <a:xfrm>
            <a:off x="6400800" y="1325688"/>
            <a:ext cx="464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Correlation of each features</a:t>
            </a:r>
            <a:endParaRPr lang="ko-KR" altLang="en-US" sz="2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EB4C84E-B6A1-495E-9608-D8AC3B22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9" y="2341031"/>
            <a:ext cx="1892398" cy="28898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C42955-531B-4FE4-8114-6880940B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410" y="2342962"/>
            <a:ext cx="1788160" cy="288989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2F3AB40-1C7F-4E13-A545-6B7250BD1B6A}"/>
              </a:ext>
            </a:extLst>
          </p:cNvPr>
          <p:cNvSpPr/>
          <p:nvPr/>
        </p:nvSpPr>
        <p:spPr>
          <a:xfrm>
            <a:off x="2057399" y="4953000"/>
            <a:ext cx="257517" cy="14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5B6485-6E0A-412D-97C0-535433A71A94}"/>
              </a:ext>
            </a:extLst>
          </p:cNvPr>
          <p:cNvSpPr/>
          <p:nvPr/>
        </p:nvSpPr>
        <p:spPr>
          <a:xfrm>
            <a:off x="4419600" y="4953000"/>
            <a:ext cx="257517" cy="14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FCDED-CE1A-4F14-B2EF-AB26B5F08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47" y="1881033"/>
            <a:ext cx="6544515" cy="354353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B4B1FE-8387-4136-B47B-6E41F5696780}"/>
              </a:ext>
            </a:extLst>
          </p:cNvPr>
          <p:cNvSpPr/>
          <p:nvPr/>
        </p:nvSpPr>
        <p:spPr>
          <a:xfrm>
            <a:off x="9925689" y="2236325"/>
            <a:ext cx="257517" cy="2832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36EFCD5-A1DD-4899-AB99-2DCF4607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457050"/>
            <a:ext cx="3724795" cy="1971950"/>
          </a:xfrm>
          <a:prstGeom prst="rect">
            <a:avLst/>
          </a:prstGeom>
        </p:spPr>
      </p:pic>
      <p:grpSp>
        <p:nvGrpSpPr>
          <p:cNvPr id="13" name="object 12">
            <a:extLst>
              <a:ext uri="{FF2B5EF4-FFF2-40B4-BE49-F238E27FC236}">
                <a16:creationId xmlns:a16="http://schemas.microsoft.com/office/drawing/2014/main" id="{1CDF8057-4B38-4F9F-8ED7-8E206412A882}"/>
              </a:ext>
            </a:extLst>
          </p:cNvPr>
          <p:cNvGrpSpPr/>
          <p:nvPr/>
        </p:nvGrpSpPr>
        <p:grpSpPr>
          <a:xfrm>
            <a:off x="7126019" y="2253795"/>
            <a:ext cx="419100" cy="378460"/>
            <a:chOff x="2345689" y="3636009"/>
            <a:chExt cx="419100" cy="378460"/>
          </a:xfrm>
        </p:grpSpPr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1E6BDA37-ACF8-449E-9F34-31C9C9D153BC}"/>
                </a:ext>
              </a:extLst>
            </p:cNvPr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223520" y="0"/>
                  </a:moveTo>
                  <a:lnTo>
                    <a:pt x="223520" y="91439"/>
                  </a:lnTo>
                  <a:lnTo>
                    <a:pt x="0" y="91439"/>
                  </a:lnTo>
                  <a:lnTo>
                    <a:pt x="0" y="274319"/>
                  </a:lnTo>
                  <a:lnTo>
                    <a:pt x="223520" y="274319"/>
                  </a:lnTo>
                  <a:lnTo>
                    <a:pt x="223520" y="365759"/>
                  </a:lnTo>
                  <a:lnTo>
                    <a:pt x="406400" y="182879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8BE125AD-C139-444A-9395-6DC3CD21E4E5}"/>
                </a:ext>
              </a:extLst>
            </p:cNvPr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0" y="91439"/>
                  </a:moveTo>
                  <a:lnTo>
                    <a:pt x="223520" y="91439"/>
                  </a:lnTo>
                  <a:lnTo>
                    <a:pt x="223520" y="0"/>
                  </a:lnTo>
                  <a:lnTo>
                    <a:pt x="406400" y="182879"/>
                  </a:lnTo>
                  <a:lnTo>
                    <a:pt x="223520" y="365759"/>
                  </a:lnTo>
                  <a:lnTo>
                    <a:pt x="223520" y="274319"/>
                  </a:lnTo>
                  <a:lnTo>
                    <a:pt x="0" y="274319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2">
            <a:extLst>
              <a:ext uri="{FF2B5EF4-FFF2-40B4-BE49-F238E27FC236}">
                <a16:creationId xmlns:a16="http://schemas.microsoft.com/office/drawing/2014/main" id="{F8E9DEEA-A017-4158-8AE3-7D672064ED07}"/>
              </a:ext>
            </a:extLst>
          </p:cNvPr>
          <p:cNvGrpSpPr/>
          <p:nvPr/>
        </p:nvGrpSpPr>
        <p:grpSpPr>
          <a:xfrm rot="5400000">
            <a:off x="9653847" y="4388336"/>
            <a:ext cx="419100" cy="378460"/>
            <a:chOff x="2345689" y="3636009"/>
            <a:chExt cx="419100" cy="378460"/>
          </a:xfrm>
        </p:grpSpPr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517C850-711B-46CB-BCFB-EF06E01124B0}"/>
                </a:ext>
              </a:extLst>
            </p:cNvPr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223520" y="0"/>
                  </a:moveTo>
                  <a:lnTo>
                    <a:pt x="223520" y="91439"/>
                  </a:lnTo>
                  <a:lnTo>
                    <a:pt x="0" y="91439"/>
                  </a:lnTo>
                  <a:lnTo>
                    <a:pt x="0" y="274319"/>
                  </a:lnTo>
                  <a:lnTo>
                    <a:pt x="223520" y="274319"/>
                  </a:lnTo>
                  <a:lnTo>
                    <a:pt x="223520" y="365759"/>
                  </a:lnTo>
                  <a:lnTo>
                    <a:pt x="406400" y="182879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8BFBE6A-5604-446B-8300-487D713E6048}"/>
                </a:ext>
              </a:extLst>
            </p:cNvPr>
            <p:cNvSpPr/>
            <p:nvPr/>
          </p:nvSpPr>
          <p:spPr>
            <a:xfrm>
              <a:off x="2352039" y="3642359"/>
              <a:ext cx="406400" cy="365760"/>
            </a:xfrm>
            <a:custGeom>
              <a:avLst/>
              <a:gdLst/>
              <a:ahLst/>
              <a:cxnLst/>
              <a:rect l="l" t="t" r="r" b="b"/>
              <a:pathLst>
                <a:path w="406400" h="365760">
                  <a:moveTo>
                    <a:pt x="0" y="91439"/>
                  </a:moveTo>
                  <a:lnTo>
                    <a:pt x="223520" y="91439"/>
                  </a:lnTo>
                  <a:lnTo>
                    <a:pt x="223520" y="0"/>
                  </a:lnTo>
                  <a:lnTo>
                    <a:pt x="406400" y="182879"/>
                  </a:lnTo>
                  <a:lnTo>
                    <a:pt x="223520" y="365759"/>
                  </a:lnTo>
                  <a:lnTo>
                    <a:pt x="223520" y="274319"/>
                  </a:lnTo>
                  <a:lnTo>
                    <a:pt x="0" y="274319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BC5C39-14BA-4936-868B-13D6E52AB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946631"/>
            <a:ext cx="8992855" cy="184810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73C623-3304-4CD2-B7F5-DD59F7CF5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4" y="1529452"/>
            <a:ext cx="6781800" cy="24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9A87D-9DE2-49A3-8F4F-45219871073A}"/>
              </a:ext>
            </a:extLst>
          </p:cNvPr>
          <p:cNvSpPr/>
          <p:nvPr/>
        </p:nvSpPr>
        <p:spPr>
          <a:xfrm>
            <a:off x="313331" y="383344"/>
            <a:ext cx="2887069" cy="452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E8767-B25F-4791-BCA3-43BA79F82811}"/>
              </a:ext>
            </a:extLst>
          </p:cNvPr>
          <p:cNvSpPr txBox="1"/>
          <p:nvPr/>
        </p:nvSpPr>
        <p:spPr>
          <a:xfrm>
            <a:off x="282999" y="435750"/>
            <a:ext cx="345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Data Preprocessing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9AC56-E47F-4E7C-A8F7-F42106850040}"/>
              </a:ext>
            </a:extLst>
          </p:cNvPr>
          <p:cNvSpPr txBox="1"/>
          <p:nvPr/>
        </p:nvSpPr>
        <p:spPr>
          <a:xfrm>
            <a:off x="477287" y="987315"/>
            <a:ext cx="2565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Modulization</a:t>
            </a:r>
            <a:endParaRPr lang="ko-KR" altLang="en-US" sz="20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CC439B7-6E51-4551-AF25-AD5FDD7B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0" y="1387425"/>
            <a:ext cx="7629525" cy="21050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FF87B5B-B881-4760-857E-937E5E94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5" y="3581400"/>
            <a:ext cx="8934450" cy="16764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2FF565E-1837-4F4E-ACC7-77799AA6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387424"/>
            <a:ext cx="2937574" cy="12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2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1617</TotalTime>
  <Words>536</Words>
  <Application>Microsoft Office PowerPoint</Application>
  <PresentationFormat>와이드스크린</PresentationFormat>
  <Paragraphs>137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inherit</vt:lpstr>
      <vt:lpstr>Inter</vt:lpstr>
      <vt:lpstr>Arial</vt:lpstr>
      <vt:lpstr>Century Gothic</vt:lpstr>
      <vt:lpstr>Wingdings</vt:lpstr>
      <vt:lpstr>그물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박 현태</cp:lastModifiedBy>
  <cp:revision>36</cp:revision>
  <dcterms:created xsi:type="dcterms:W3CDTF">2021-06-05T13:31:22Z</dcterms:created>
  <dcterms:modified xsi:type="dcterms:W3CDTF">2021-06-11T13:44:17Z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2020-12-01T00:00:00Z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2021-06-05T00:00:00Z</vt:filetime>
  </property>
</Properties>
</file>